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666" y="2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10A4-9BDC-4437-BF35-ED0F15DFD41C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605B-5F11-4619-BECD-3E4E5259E9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882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10A4-9BDC-4437-BF35-ED0F15DFD41C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605B-5F11-4619-BECD-3E4E5259E9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823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10A4-9BDC-4437-BF35-ED0F15DFD41C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605B-5F11-4619-BECD-3E4E5259E9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478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10A4-9BDC-4437-BF35-ED0F15DFD41C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605B-5F11-4619-BECD-3E4E5259E9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731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10A4-9BDC-4437-BF35-ED0F15DFD41C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605B-5F11-4619-BECD-3E4E5259E9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341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10A4-9BDC-4437-BF35-ED0F15DFD41C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605B-5F11-4619-BECD-3E4E5259E9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901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10A4-9BDC-4437-BF35-ED0F15DFD41C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605B-5F11-4619-BECD-3E4E5259E9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178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10A4-9BDC-4437-BF35-ED0F15DFD41C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605B-5F11-4619-BECD-3E4E5259E9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230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10A4-9BDC-4437-BF35-ED0F15DFD41C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605B-5F11-4619-BECD-3E4E5259E9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385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10A4-9BDC-4437-BF35-ED0F15DFD41C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605B-5F11-4619-BECD-3E4E5259E9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13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810A4-9BDC-4437-BF35-ED0F15DFD41C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605B-5F11-4619-BECD-3E4E5259E9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301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810A4-9BDC-4437-BF35-ED0F15DFD41C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605B-5F11-4619-BECD-3E4E5259E9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715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64" y="476672"/>
            <a:ext cx="7802880" cy="5852160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3275856" y="620688"/>
            <a:ext cx="367240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3311860" y="718827"/>
            <a:ext cx="36004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a-IN" sz="1400" b="1" dirty="0" smtClean="0"/>
              <a:t>கருவுறாமைக்கான காரணங்கள்</a:t>
            </a:r>
            <a:endParaRPr lang="en-GB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995936" y="1153179"/>
            <a:ext cx="2304256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a-IN" sz="900" b="1" dirty="0" smtClean="0"/>
              <a:t>பெண்களுக்கான காரணங்கள்</a:t>
            </a:r>
            <a:endParaRPr lang="en-GB" sz="900" b="1" dirty="0"/>
          </a:p>
        </p:txBody>
      </p:sp>
      <p:sp>
        <p:nvSpPr>
          <p:cNvPr id="9" name="Rectangle 8"/>
          <p:cNvSpPr/>
          <p:nvPr/>
        </p:nvSpPr>
        <p:spPr>
          <a:xfrm>
            <a:off x="2913006" y="1490870"/>
            <a:ext cx="2026986" cy="927455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000" b="1" dirty="0" smtClean="0">
                <a:solidFill>
                  <a:schemeClr val="tx1"/>
                </a:solidFill>
              </a:rPr>
              <a:t>கருமுட்டை முதிர்ச்சி மற்றும் வெளியேறாமை</a:t>
            </a:r>
            <a:endParaRPr lang="en-GB" sz="10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24128" y="1490869"/>
            <a:ext cx="1872208" cy="927455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900" b="1" dirty="0" smtClean="0">
                <a:solidFill>
                  <a:schemeClr val="tx1"/>
                </a:solidFill>
              </a:rPr>
              <a:t>கருப்பை, கருப்பை வாய் அல்லது ஃபலோபியன் குழாய்களில் அசாதாரண நிலைமைகள்</a:t>
            </a:r>
            <a:endParaRPr lang="en-GB" sz="9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98356" y="2492896"/>
            <a:ext cx="3541636" cy="37059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a-IN" sz="1000" dirty="0" smtClean="0">
                <a:solidFill>
                  <a:schemeClr val="tx1"/>
                </a:solidFill>
              </a:rPr>
              <a:t>01.பாலிசிஸ்டிக் ஓவரியன் சிண்ட்ரோம் (</a:t>
            </a:r>
            <a:r>
              <a:rPr lang="en-GB" sz="1000" dirty="0" smtClean="0">
                <a:solidFill>
                  <a:schemeClr val="tx1"/>
                </a:solidFill>
              </a:rPr>
              <a:t>PCOS)</a:t>
            </a:r>
            <a:r>
              <a:rPr lang="ta-IN" sz="1000" dirty="0" smtClean="0">
                <a:solidFill>
                  <a:schemeClr val="tx1"/>
                </a:solidFill>
              </a:rPr>
              <a:t>.</a:t>
            </a:r>
          </a:p>
          <a:p>
            <a:endParaRPr lang="en-GB" sz="1000" dirty="0" smtClean="0">
              <a:solidFill>
                <a:schemeClr val="tx1"/>
              </a:solidFill>
            </a:endParaRPr>
          </a:p>
          <a:p>
            <a:r>
              <a:rPr lang="ta-IN" sz="1000" dirty="0" smtClean="0">
                <a:solidFill>
                  <a:schemeClr val="tx1"/>
                </a:solidFill>
              </a:rPr>
              <a:t>0</a:t>
            </a:r>
            <a:r>
              <a:rPr lang="en-GB" sz="1000" dirty="0" smtClean="0">
                <a:solidFill>
                  <a:schemeClr val="tx1"/>
                </a:solidFill>
              </a:rPr>
              <a:t>2. </a:t>
            </a:r>
            <a:r>
              <a:rPr lang="ta-IN" sz="1000" dirty="0" smtClean="0">
                <a:solidFill>
                  <a:schemeClr val="tx1"/>
                </a:solidFill>
              </a:rPr>
              <a:t>புரோலாக்டின் ஹார்மோனின் அதிகப்படியான சுரப்பு.</a:t>
            </a:r>
          </a:p>
          <a:p>
            <a:endParaRPr lang="ta-IN" sz="1000" dirty="0" smtClean="0">
              <a:solidFill>
                <a:schemeClr val="tx1"/>
              </a:solidFill>
            </a:endParaRPr>
          </a:p>
          <a:p>
            <a:r>
              <a:rPr lang="ta-IN" sz="1000" dirty="0" smtClean="0">
                <a:solidFill>
                  <a:schemeClr val="tx1"/>
                </a:solidFill>
              </a:rPr>
              <a:t>03. தைராய்டு ஹார்மோன் அசாதாரணங்கள்.</a:t>
            </a:r>
          </a:p>
          <a:p>
            <a:endParaRPr lang="ta-IN" sz="1000" dirty="0" smtClean="0">
              <a:solidFill>
                <a:schemeClr val="tx1"/>
              </a:solidFill>
            </a:endParaRPr>
          </a:p>
          <a:p>
            <a:r>
              <a:rPr lang="ta-IN" sz="1000" dirty="0">
                <a:solidFill>
                  <a:schemeClr val="tx1"/>
                </a:solidFill>
              </a:rPr>
              <a:t>0</a:t>
            </a:r>
            <a:r>
              <a:rPr lang="ta-IN" sz="1000" dirty="0" smtClean="0">
                <a:solidFill>
                  <a:schemeClr val="tx1"/>
                </a:solidFill>
              </a:rPr>
              <a:t>4. உடல் பருமன்/அதிக எடை அல்லது குறைந்த எடை.</a:t>
            </a:r>
          </a:p>
          <a:p>
            <a:endParaRPr lang="ta-IN" sz="1000" dirty="0" smtClean="0">
              <a:solidFill>
                <a:schemeClr val="tx1"/>
              </a:solidFill>
            </a:endParaRPr>
          </a:p>
          <a:p>
            <a:r>
              <a:rPr lang="ta-IN" sz="1000" dirty="0" smtClean="0">
                <a:solidFill>
                  <a:schemeClr val="tx1"/>
                </a:solidFill>
              </a:rPr>
              <a:t>05. மாதவிடாய் அசாதாரணங்கள்.</a:t>
            </a:r>
          </a:p>
          <a:p>
            <a:endParaRPr lang="ta-IN" sz="1000" dirty="0" smtClean="0">
              <a:solidFill>
                <a:schemeClr val="tx1"/>
              </a:solidFill>
            </a:endParaRPr>
          </a:p>
          <a:p>
            <a:r>
              <a:rPr lang="ta-IN" sz="1000" dirty="0" smtClean="0">
                <a:solidFill>
                  <a:schemeClr val="tx1"/>
                </a:solidFill>
              </a:rPr>
              <a:t>06. வயது அதிகரிக்கும் போது </a:t>
            </a:r>
          </a:p>
          <a:p>
            <a:r>
              <a:rPr lang="ta-IN" sz="1000" dirty="0" smtClean="0">
                <a:solidFill>
                  <a:schemeClr val="tx1"/>
                </a:solidFill>
              </a:rPr>
              <a:t>கருமுட்டை (பெண் விந்து) குறைதல்.</a:t>
            </a:r>
          </a:p>
          <a:p>
            <a:endParaRPr lang="ta-IN" sz="1000" dirty="0" smtClean="0">
              <a:solidFill>
                <a:schemeClr val="tx1"/>
              </a:solidFill>
            </a:endParaRPr>
          </a:p>
          <a:p>
            <a:r>
              <a:rPr lang="ta-IN" sz="1000" dirty="0" smtClean="0">
                <a:solidFill>
                  <a:schemeClr val="tx1"/>
                </a:solidFill>
              </a:rPr>
              <a:t>07. அதிகப்படியான உழைப்பு.</a:t>
            </a:r>
          </a:p>
          <a:p>
            <a:endParaRPr lang="ta-IN" sz="1000" dirty="0" smtClean="0">
              <a:solidFill>
                <a:schemeClr val="tx1"/>
              </a:solidFill>
            </a:endParaRPr>
          </a:p>
          <a:p>
            <a:r>
              <a:rPr lang="ta-IN" sz="1000" dirty="0" smtClean="0">
                <a:solidFill>
                  <a:schemeClr val="tx1"/>
                </a:solidFill>
              </a:rPr>
              <a:t>08. மது அருந்துதல், போதைப்பொருள் உட்கொள்ளுதல், சிகரெட் புகைத்தல்.</a:t>
            </a:r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36272" y="2459380"/>
            <a:ext cx="3492388" cy="37059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algn="just">
              <a:buFont typeface="+mj-lt"/>
              <a:buAutoNum type="arabicPeriod"/>
            </a:pPr>
            <a:r>
              <a:rPr lang="ta-IN" sz="1000" dirty="0" smtClean="0">
                <a:solidFill>
                  <a:schemeClr val="tx1"/>
                </a:solidFill>
              </a:rPr>
              <a:t>கருப்பை வாய் யோனிக்குள் திறக்கும் இடத்தில் ஏற்படும் அசாதாரணங்கள். </a:t>
            </a:r>
          </a:p>
          <a:p>
            <a:pPr marL="228600" indent="-228600" algn="just">
              <a:buFont typeface="+mj-lt"/>
              <a:buAutoNum type="arabicPeriod"/>
            </a:pPr>
            <a:endParaRPr lang="ta-IN" sz="1000" dirty="0" smtClean="0">
              <a:solidFill>
                <a:schemeClr val="tx1"/>
              </a:solidFill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ta-IN" sz="1000" dirty="0" smtClean="0">
                <a:solidFill>
                  <a:schemeClr val="tx1"/>
                </a:solidFill>
              </a:rPr>
              <a:t>கருப்பையில் பாலிப்ஸ்/புற்றுநோய் அல்லது நார்த்திசுக்கட்டிகள் இருப்பது.</a:t>
            </a:r>
          </a:p>
          <a:p>
            <a:pPr marL="228600" indent="-228600" algn="just">
              <a:buFont typeface="+mj-lt"/>
              <a:buAutoNum type="arabicPeriod"/>
            </a:pPr>
            <a:endParaRPr lang="ta-IN" sz="1000" dirty="0" smtClean="0">
              <a:solidFill>
                <a:schemeClr val="tx1"/>
              </a:solidFill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ta-IN" sz="1000" dirty="0" smtClean="0">
                <a:solidFill>
                  <a:schemeClr val="tx1"/>
                </a:solidFill>
              </a:rPr>
              <a:t>அசாதாரண கருப்பை நிலை.</a:t>
            </a:r>
          </a:p>
          <a:p>
            <a:pPr marL="228600" indent="-228600" algn="just">
              <a:buFont typeface="+mj-lt"/>
              <a:buAutoNum type="arabicPeriod"/>
            </a:pPr>
            <a:endParaRPr lang="ta-IN" sz="1000" dirty="0" smtClean="0">
              <a:solidFill>
                <a:schemeClr val="tx1"/>
              </a:solidFill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ta-IN" sz="1000" dirty="0" smtClean="0">
                <a:solidFill>
                  <a:schemeClr val="tx1"/>
                </a:solidFill>
              </a:rPr>
              <a:t>கருப்பையில் ஏற்படும் காயங்கள்.</a:t>
            </a:r>
          </a:p>
          <a:p>
            <a:pPr marL="228600" indent="-228600" algn="just">
              <a:buFont typeface="+mj-lt"/>
              <a:buAutoNum type="arabicPeriod"/>
            </a:pPr>
            <a:endParaRPr lang="ta-IN" sz="1000" dirty="0" smtClean="0">
              <a:solidFill>
                <a:schemeClr val="tx1"/>
              </a:solidFill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ta-IN" sz="1000" dirty="0" smtClean="0">
                <a:solidFill>
                  <a:schemeClr val="tx1"/>
                </a:solidFill>
              </a:rPr>
              <a:t>கருப்பையின் உள் சுவர் மெலிதல்.</a:t>
            </a:r>
          </a:p>
          <a:p>
            <a:pPr marL="228600" indent="-228600" algn="just">
              <a:buFont typeface="+mj-lt"/>
              <a:buAutoNum type="arabicPeriod"/>
            </a:pPr>
            <a:endParaRPr lang="ta-IN" sz="1000" dirty="0" smtClean="0">
              <a:solidFill>
                <a:schemeClr val="tx1"/>
              </a:solidFill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ta-IN" sz="1000" dirty="0" smtClean="0">
                <a:solidFill>
                  <a:schemeClr val="tx1"/>
                </a:solidFill>
              </a:rPr>
              <a:t>புரோஜெஸ்ட்டிரோன் ஹார்மோனுக்கு உணர்திறன் இல்லாமை.</a:t>
            </a:r>
          </a:p>
          <a:p>
            <a:pPr marL="228600" indent="-228600" algn="just">
              <a:buFont typeface="+mj-lt"/>
              <a:buAutoNum type="arabicPeriod"/>
            </a:pPr>
            <a:endParaRPr lang="ta-IN" sz="1000" dirty="0" smtClean="0">
              <a:solidFill>
                <a:schemeClr val="tx1"/>
              </a:solidFill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ta-IN" sz="1000" dirty="0" smtClean="0">
                <a:solidFill>
                  <a:schemeClr val="tx1"/>
                </a:solidFill>
              </a:rPr>
              <a:t>பாலியல் ரீதியாக பரவும் நோய்த்தொற்றுகளால் ஃபலோபியன் குழாய்களில் அடைப்புகள்.</a:t>
            </a:r>
          </a:p>
          <a:p>
            <a:pPr marL="228600" indent="-228600" algn="just">
              <a:buFont typeface="+mj-lt"/>
              <a:buAutoNum type="arabicPeriod"/>
            </a:pPr>
            <a:endParaRPr lang="ta-IN" sz="1000" dirty="0" smtClean="0">
              <a:solidFill>
                <a:schemeClr val="tx1"/>
              </a:solidFill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ta-IN" sz="1000" dirty="0" smtClean="0">
                <a:solidFill>
                  <a:schemeClr val="tx1"/>
                </a:solidFill>
              </a:rPr>
              <a:t>எண்டோமெட்ரியோசிஸ்</a:t>
            </a:r>
          </a:p>
          <a:p>
            <a:pPr marL="228600" indent="-228600" algn="just">
              <a:buFont typeface="+mj-lt"/>
              <a:buAutoNum type="arabicPeriod"/>
            </a:pPr>
            <a:endParaRPr lang="ta-IN" sz="105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2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118</Words>
  <Application>Microsoft Office PowerPoint</Application>
  <PresentationFormat>On-screen Show (4:3)</PresentationFormat>
  <Paragraphs>35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4</cp:revision>
  <dcterms:created xsi:type="dcterms:W3CDTF">2025-11-27T07:41:55Z</dcterms:created>
  <dcterms:modified xsi:type="dcterms:W3CDTF">2025-11-27T08:12:42Z</dcterms:modified>
</cp:coreProperties>
</file>